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5" roundtripDataSignature="AMtx7mjkSq00EG/wFcIkz2qAfAzIXcW8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3B1935-AC07-4C6C-93A4-54F0BA388928}">
  <a:tblStyle styleId="{C73B1935-AC07-4C6C-93A4-54F0BA38892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4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6.xml"/><Relationship Id="rId44" Type="http://schemas.openxmlformats.org/officeDocument/2006/relationships/font" Target="fonts/Lato-boldItalic.fntdata"/><Relationship Id="rId21" Type="http://schemas.openxmlformats.org/officeDocument/2006/relationships/slide" Target="slides/slide15.xml"/><Relationship Id="rId43" Type="http://schemas.openxmlformats.org/officeDocument/2006/relationships/font" Target="fonts/La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aleway-italic.fntdata"/><Relationship Id="rId16" Type="http://schemas.openxmlformats.org/officeDocument/2006/relationships/slide" Target="slides/slide10.xml"/><Relationship Id="rId38" Type="http://schemas.openxmlformats.org/officeDocument/2006/relationships/font" Target="fonts/Raleway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3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3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4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4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4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3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3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3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3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3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3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3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3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3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3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42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Relationship Id="rId5" Type="http://schemas.openxmlformats.org/officeDocument/2006/relationships/image" Target="../media/image33.png"/><Relationship Id="rId6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Relationship Id="rId5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52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60.png"/><Relationship Id="rId7" Type="http://schemas.openxmlformats.org/officeDocument/2006/relationships/image" Target="../media/image6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5.png"/><Relationship Id="rId4" Type="http://schemas.openxmlformats.org/officeDocument/2006/relationships/image" Target="../media/image61.png"/><Relationship Id="rId5" Type="http://schemas.openxmlformats.org/officeDocument/2006/relationships/image" Target="../media/image66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7.png"/><Relationship Id="rId4" Type="http://schemas.openxmlformats.org/officeDocument/2006/relationships/image" Target="../media/image7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1.png"/><Relationship Id="rId4" Type="http://schemas.openxmlformats.org/officeDocument/2006/relationships/image" Target="../media/image7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8.jpg"/><Relationship Id="rId6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9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/>
              <a:t>쌍용은행</a:t>
            </a:r>
            <a:endParaRPr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"/>
              <a:t>1조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740"/>
              <a:t>5. 기능 - 임금계산기</a:t>
            </a:r>
            <a:endParaRPr sz="1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40"/>
          </a:p>
        </p:txBody>
      </p:sp>
      <p:pic>
        <p:nvPicPr>
          <p:cNvPr id="167" name="Google Shape;16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975" y="2646725"/>
            <a:ext cx="177822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0"/>
          <p:cNvPicPr preferRelativeResize="0"/>
          <p:nvPr/>
        </p:nvPicPr>
        <p:blipFill rotWithShape="1">
          <a:blip r:embed="rId4">
            <a:alphaModFix/>
          </a:blip>
          <a:srcRect b="0" l="891" r="0" t="0"/>
          <a:stretch/>
        </p:blipFill>
        <p:spPr>
          <a:xfrm>
            <a:off x="2848700" y="1142075"/>
            <a:ext cx="604267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740"/>
              <a:t>5. 기능 - 주휴수당 계산기</a:t>
            </a:r>
            <a:endParaRPr sz="1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40"/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050" y="2611625"/>
            <a:ext cx="19240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8700" y="1474225"/>
            <a:ext cx="5622900" cy="29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740"/>
              <a:t>5. 기능 - 퇴직금계산기</a:t>
            </a:r>
            <a:endParaRPr sz="1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40"/>
          </a:p>
        </p:txBody>
      </p:sp>
      <p:pic>
        <p:nvPicPr>
          <p:cNvPr id="181" name="Google Shape;18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125" y="2571750"/>
            <a:ext cx="2193375" cy="6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7225" y="1531875"/>
            <a:ext cx="5775701" cy="259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5. 기능 - 신용등급 조회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88" name="Google Shape;1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100" y="1898700"/>
            <a:ext cx="6268499" cy="27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/>
          <p:cNvSpPr txBox="1"/>
          <p:nvPr>
            <p:ph type="title"/>
          </p:nvPr>
        </p:nvSpPr>
        <p:spPr>
          <a:xfrm>
            <a:off x="757525" y="13046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5. 기능 - 프로그램 시연</a:t>
            </a:r>
            <a:endParaRPr/>
          </a:p>
        </p:txBody>
      </p:sp>
      <p:graphicFrame>
        <p:nvGraphicFramePr>
          <p:cNvPr id="194" name="Google Shape;194;p14"/>
          <p:cNvGraphicFramePr/>
          <p:nvPr/>
        </p:nvGraphicFramePr>
        <p:xfrm>
          <a:off x="2399825" y="237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{C73B1935-AC07-4C6C-93A4-54F0BA388928}</a:tableStyleId>
              </a:tblPr>
              <a:tblGrid>
                <a:gridCol w="1170550"/>
                <a:gridCol w="32335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300" u="none" cap="none" strike="noStrike">
                          <a:solidFill>
                            <a:schemeClr val="dk2"/>
                          </a:solidFill>
                        </a:rPr>
                        <a:t>[로그인]</a:t>
                      </a:r>
                      <a:r>
                        <a:rPr lang="ko" sz="1300" u="none" cap="none" strike="noStrike">
                          <a:solidFill>
                            <a:schemeClr val="dk2"/>
                          </a:solidFill>
                        </a:rPr>
                        <a:t> 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 u="none" cap="none" strike="noStrike">
                          <a:solidFill>
                            <a:schemeClr val="dk2"/>
                          </a:solidFill>
                        </a:rPr>
                        <a:t>회원가입, 회원로그인, 관리자로그인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300" u="none" cap="none" strike="noStrike">
                          <a:solidFill>
                            <a:schemeClr val="dk2"/>
                          </a:solidFill>
                        </a:rPr>
                        <a:t>[예금]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" sz="1300" u="none" cap="none" strike="noStrike">
                          <a:solidFill>
                            <a:schemeClr val="dk2"/>
                          </a:solidFill>
                        </a:rPr>
                        <a:t>계좌 이체, 계좌 조회, 계좌 개설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300" u="none" cap="none" strike="noStrike">
                          <a:solidFill>
                            <a:schemeClr val="dk2"/>
                          </a:solidFill>
                        </a:rPr>
                        <a:t>[은행상품]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 u="none" cap="none" strike="noStrike">
                          <a:solidFill>
                            <a:schemeClr val="dk2"/>
                          </a:solidFill>
                        </a:rPr>
                        <a:t>적금, 대출, 펀드, 나의 가입상품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300" u="none" cap="none" strike="noStrike">
                          <a:solidFill>
                            <a:schemeClr val="dk2"/>
                          </a:solidFill>
                        </a:rPr>
                        <a:t>[관리자]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 u="none" cap="none" strike="noStrike">
                          <a:solidFill>
                            <a:schemeClr val="dk2"/>
                          </a:solidFill>
                        </a:rPr>
                        <a:t>은행상품 추가/삭제, 회원정보 조회/수정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>
            <p:ph idx="1" type="body"/>
          </p:nvPr>
        </p:nvSpPr>
        <p:spPr>
          <a:xfrm>
            <a:off x="351225" y="4008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6. 시연 실행 화면 모음 (로그인)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00" name="Google Shape;200;p15"/>
          <p:cNvPicPr preferRelativeResize="0"/>
          <p:nvPr/>
        </p:nvPicPr>
        <p:blipFill rotWithShape="1">
          <a:blip r:embed="rId3">
            <a:alphaModFix/>
          </a:blip>
          <a:srcRect b="2798" l="1195" r="72176" t="66505"/>
          <a:stretch/>
        </p:blipFill>
        <p:spPr>
          <a:xfrm>
            <a:off x="1835700" y="1038501"/>
            <a:ext cx="2434898" cy="1578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5"/>
          <p:cNvSpPr txBox="1"/>
          <p:nvPr/>
        </p:nvSpPr>
        <p:spPr>
          <a:xfrm>
            <a:off x="2794100" y="2526125"/>
            <a:ext cx="4041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메인화면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15"/>
          <p:cNvPicPr preferRelativeResize="0"/>
          <p:nvPr/>
        </p:nvPicPr>
        <p:blipFill rotWithShape="1">
          <a:blip r:embed="rId4">
            <a:alphaModFix/>
          </a:blip>
          <a:srcRect b="3070" l="1195" r="71562" t="58047"/>
          <a:stretch/>
        </p:blipFill>
        <p:spPr>
          <a:xfrm>
            <a:off x="1807625" y="2876975"/>
            <a:ext cx="2491049" cy="199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5"/>
          <p:cNvSpPr txBox="1"/>
          <p:nvPr/>
        </p:nvSpPr>
        <p:spPr>
          <a:xfrm>
            <a:off x="2667775" y="4792625"/>
            <a:ext cx="4041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로그인화면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15"/>
          <p:cNvPicPr preferRelativeResize="0"/>
          <p:nvPr/>
        </p:nvPicPr>
        <p:blipFill rotWithShape="1">
          <a:blip r:embed="rId5">
            <a:alphaModFix/>
          </a:blip>
          <a:srcRect b="3204" l="1274" r="71790" t="70465"/>
          <a:stretch/>
        </p:blipFill>
        <p:spPr>
          <a:xfrm>
            <a:off x="4667650" y="1038500"/>
            <a:ext cx="2462976" cy="13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5"/>
          <p:cNvSpPr txBox="1"/>
          <p:nvPr/>
        </p:nvSpPr>
        <p:spPr>
          <a:xfrm>
            <a:off x="5523750" y="2324850"/>
            <a:ext cx="4041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로그인화면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6. 시연 실행 화면 모음 (회원가입)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11" name="Google Shape;211;p16"/>
          <p:cNvPicPr preferRelativeResize="0"/>
          <p:nvPr/>
        </p:nvPicPr>
        <p:blipFill rotWithShape="1">
          <a:blip r:embed="rId3">
            <a:alphaModFix/>
          </a:blip>
          <a:srcRect b="32810" l="4452" r="55721" t="24488"/>
          <a:stretch/>
        </p:blipFill>
        <p:spPr>
          <a:xfrm>
            <a:off x="2736650" y="1136750"/>
            <a:ext cx="3262950" cy="305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6. 시연 실행 화면 모음 (아이디, 비밀번호 찾기)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17" name="Google Shape;2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645" y="1424450"/>
            <a:ext cx="3508350" cy="25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2925" y="1436750"/>
            <a:ext cx="3508351" cy="2550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6. 시연 실행 화면 모음 (예금)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24" name="Google Shape;224;p18"/>
          <p:cNvPicPr preferRelativeResize="0"/>
          <p:nvPr/>
        </p:nvPicPr>
        <p:blipFill rotWithShape="1">
          <a:blip r:embed="rId3">
            <a:alphaModFix/>
          </a:blip>
          <a:srcRect b="9344" l="3938" r="71072" t="58595"/>
          <a:stretch/>
        </p:blipFill>
        <p:spPr>
          <a:xfrm>
            <a:off x="399975" y="1052575"/>
            <a:ext cx="2238449" cy="164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8"/>
          <p:cNvPicPr preferRelativeResize="0"/>
          <p:nvPr/>
        </p:nvPicPr>
        <p:blipFill rotWithShape="1">
          <a:blip r:embed="rId4">
            <a:alphaModFix/>
          </a:blip>
          <a:srcRect b="9324" l="3965" r="71359" t="30509"/>
          <a:stretch/>
        </p:blipFill>
        <p:spPr>
          <a:xfrm>
            <a:off x="3236950" y="1052575"/>
            <a:ext cx="2210376" cy="30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8"/>
          <p:cNvPicPr preferRelativeResize="0"/>
          <p:nvPr/>
        </p:nvPicPr>
        <p:blipFill rotWithShape="1">
          <a:blip r:embed="rId5">
            <a:alphaModFix/>
          </a:blip>
          <a:srcRect b="9208" l="3920" r="70542" t="11670"/>
          <a:stretch/>
        </p:blipFill>
        <p:spPr>
          <a:xfrm>
            <a:off x="6363575" y="1052575"/>
            <a:ext cx="2287575" cy="37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6. 시연 실행 화면 모음 (예금)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32" name="Google Shape;2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725" y="1118112"/>
            <a:ext cx="2238450" cy="337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9"/>
          <p:cNvPicPr preferRelativeResize="0"/>
          <p:nvPr/>
        </p:nvPicPr>
        <p:blipFill rotWithShape="1">
          <a:blip r:embed="rId4">
            <a:alphaModFix/>
          </a:blip>
          <a:srcRect b="9343" l="3873" r="71135" t="49181"/>
          <a:stretch/>
        </p:blipFill>
        <p:spPr>
          <a:xfrm>
            <a:off x="3339037" y="1118100"/>
            <a:ext cx="2238449" cy="213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 rotWithShape="1">
          <a:blip r:embed="rId5">
            <a:alphaModFix/>
          </a:blip>
          <a:srcRect b="9119" l="4013" r="70995" t="47634"/>
          <a:stretch/>
        </p:blipFill>
        <p:spPr>
          <a:xfrm>
            <a:off x="5875350" y="1118099"/>
            <a:ext cx="2238449" cy="222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9"/>
          <p:cNvPicPr preferRelativeResize="0"/>
          <p:nvPr/>
        </p:nvPicPr>
        <p:blipFill rotWithShape="1">
          <a:blip r:embed="rId6">
            <a:alphaModFix/>
          </a:blip>
          <a:srcRect b="9348" l="4074" r="70934" t="65002"/>
          <a:stretch/>
        </p:blipFill>
        <p:spPr>
          <a:xfrm>
            <a:off x="5875350" y="3515525"/>
            <a:ext cx="2238449" cy="13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93" name="Google Shape;93;p2"/>
          <p:cNvSpPr txBox="1"/>
          <p:nvPr>
            <p:ph idx="1" type="body"/>
          </p:nvPr>
        </p:nvSpPr>
        <p:spPr>
          <a:xfrm>
            <a:off x="1232725" y="1727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개발환경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개요&amp;목적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담당업무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데이터 설계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기능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6. 시연 실행 화면 모음 (은행상품, 적금)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41" name="Google Shape;241;p20"/>
          <p:cNvPicPr preferRelativeResize="0"/>
          <p:nvPr/>
        </p:nvPicPr>
        <p:blipFill rotWithShape="1">
          <a:blip r:embed="rId3">
            <a:alphaModFix/>
          </a:blip>
          <a:srcRect b="9069" l="3622" r="71072" t="43044"/>
          <a:stretch/>
        </p:blipFill>
        <p:spPr>
          <a:xfrm>
            <a:off x="826126" y="897925"/>
            <a:ext cx="2266501" cy="24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4">
            <a:alphaModFix/>
          </a:blip>
          <a:srcRect b="9076" l="3884" r="70812" t="41536"/>
          <a:stretch/>
        </p:blipFill>
        <p:spPr>
          <a:xfrm>
            <a:off x="1699201" y="1642000"/>
            <a:ext cx="2266501" cy="25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/>
          <p:cNvPicPr preferRelativeResize="0"/>
          <p:nvPr/>
        </p:nvPicPr>
        <p:blipFill rotWithShape="1">
          <a:blip r:embed="rId5">
            <a:alphaModFix/>
          </a:blip>
          <a:srcRect b="9687" l="3891" r="70804" t="30283"/>
          <a:stretch/>
        </p:blipFill>
        <p:spPr>
          <a:xfrm>
            <a:off x="5527550" y="897925"/>
            <a:ext cx="2266501" cy="308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6. 시연 실행 화면 모음 (은행상품, 대출)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49" name="Google Shape;249;p21"/>
          <p:cNvPicPr preferRelativeResize="0"/>
          <p:nvPr/>
        </p:nvPicPr>
        <p:blipFill rotWithShape="1">
          <a:blip r:embed="rId3">
            <a:alphaModFix/>
          </a:blip>
          <a:srcRect b="8938" l="4012" r="70604" t="58321"/>
          <a:stretch/>
        </p:blipFill>
        <p:spPr>
          <a:xfrm>
            <a:off x="2085125" y="1204925"/>
            <a:ext cx="2273526" cy="168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 rotWithShape="1">
          <a:blip r:embed="rId4">
            <a:alphaModFix/>
          </a:blip>
          <a:srcRect b="8799" l="4013" r="71074" t="68143"/>
          <a:stretch/>
        </p:blipFill>
        <p:spPr>
          <a:xfrm>
            <a:off x="5058175" y="1240025"/>
            <a:ext cx="2231424" cy="11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 rotWithShape="1">
          <a:blip r:embed="rId5">
            <a:alphaModFix/>
          </a:blip>
          <a:srcRect b="8797" l="3873" r="71607" t="67258"/>
          <a:stretch/>
        </p:blipFill>
        <p:spPr>
          <a:xfrm>
            <a:off x="5075725" y="2670000"/>
            <a:ext cx="2196326" cy="12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6. 시연 실행 화면 모음 (은행상품, 펀드)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57" name="Google Shape;257;p22"/>
          <p:cNvPicPr preferRelativeResize="0"/>
          <p:nvPr/>
        </p:nvPicPr>
        <p:blipFill rotWithShape="1">
          <a:blip r:embed="rId3">
            <a:alphaModFix/>
          </a:blip>
          <a:srcRect b="9207" l="4012" r="70448" t="58594"/>
          <a:stretch/>
        </p:blipFill>
        <p:spPr>
          <a:xfrm>
            <a:off x="805975" y="954325"/>
            <a:ext cx="2287575" cy="165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4">
            <a:alphaModFix/>
          </a:blip>
          <a:srcRect b="8932" l="3993" r="70938" t="11802"/>
          <a:stretch/>
        </p:blipFill>
        <p:spPr>
          <a:xfrm>
            <a:off x="3294900" y="954325"/>
            <a:ext cx="2245448" cy="378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5">
            <a:alphaModFix/>
          </a:blip>
          <a:srcRect b="9476" l="4096" r="70836" t="11943"/>
          <a:stretch/>
        </p:blipFill>
        <p:spPr>
          <a:xfrm>
            <a:off x="5799075" y="954325"/>
            <a:ext cx="2245448" cy="37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6. 시연 실행 화면 모음 (은행상품, 나의 가입상품)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65" name="Google Shape;2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250" y="1094650"/>
            <a:ext cx="2504907" cy="193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5400" y="1094650"/>
            <a:ext cx="2707401" cy="314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5597" y="1094650"/>
            <a:ext cx="2811824" cy="32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6. 시연 실행 화면 모음 (관리자)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73" name="Google Shape;273;p24"/>
          <p:cNvPicPr preferRelativeResize="0"/>
          <p:nvPr/>
        </p:nvPicPr>
        <p:blipFill rotWithShape="1">
          <a:blip r:embed="rId3">
            <a:alphaModFix/>
          </a:blip>
          <a:srcRect b="2798" l="1272" r="72251" t="62004"/>
          <a:stretch/>
        </p:blipFill>
        <p:spPr>
          <a:xfrm>
            <a:off x="1726175" y="1038525"/>
            <a:ext cx="2420900" cy="18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/>
          <p:cNvPicPr preferRelativeResize="0"/>
          <p:nvPr/>
        </p:nvPicPr>
        <p:blipFill rotWithShape="1">
          <a:blip r:embed="rId4">
            <a:alphaModFix/>
          </a:blip>
          <a:srcRect b="2796" l="1350" r="72175" t="66370"/>
          <a:stretch/>
        </p:blipFill>
        <p:spPr>
          <a:xfrm>
            <a:off x="4617200" y="1038525"/>
            <a:ext cx="2420900" cy="158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 rotWithShape="1">
          <a:blip r:embed="rId5">
            <a:alphaModFix/>
          </a:blip>
          <a:srcRect b="2795" l="1418" r="72104" t="68007"/>
          <a:stretch/>
        </p:blipFill>
        <p:spPr>
          <a:xfrm>
            <a:off x="4617200" y="3080500"/>
            <a:ext cx="2420900" cy="150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 rotWithShape="1">
          <a:blip r:embed="rId6">
            <a:alphaModFix/>
          </a:blip>
          <a:srcRect b="3136" l="1350" r="72175" t="64121"/>
          <a:stretch/>
        </p:blipFill>
        <p:spPr>
          <a:xfrm>
            <a:off x="1726175" y="3080500"/>
            <a:ext cx="2420900" cy="168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6. 시연 실행 화면 모음 (관리자 - 적금상품추가제거)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82" name="Google Shape;282;p25"/>
          <p:cNvPicPr preferRelativeResize="0"/>
          <p:nvPr/>
        </p:nvPicPr>
        <p:blipFill rotWithShape="1">
          <a:blip r:embed="rId3">
            <a:alphaModFix/>
          </a:blip>
          <a:srcRect b="2929" l="1346" r="72409" t="65827"/>
          <a:stretch/>
        </p:blipFill>
        <p:spPr>
          <a:xfrm>
            <a:off x="750825" y="1171849"/>
            <a:ext cx="2399826" cy="160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/>
          <p:cNvPicPr preferRelativeResize="0"/>
          <p:nvPr/>
        </p:nvPicPr>
        <p:blipFill rotWithShape="1">
          <a:blip r:embed="rId4">
            <a:alphaModFix/>
          </a:blip>
          <a:srcRect b="2660" l="1195" r="81845" t="11250"/>
          <a:stretch/>
        </p:blipFill>
        <p:spPr>
          <a:xfrm>
            <a:off x="3740088" y="1171850"/>
            <a:ext cx="1550776" cy="37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 rotWithShape="1">
          <a:blip r:embed="rId5">
            <a:alphaModFix/>
          </a:blip>
          <a:srcRect b="3205" l="1419" r="72717" t="76057"/>
          <a:stretch/>
        </p:blipFill>
        <p:spPr>
          <a:xfrm>
            <a:off x="5880300" y="1171850"/>
            <a:ext cx="2364749" cy="10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5"/>
          <p:cNvPicPr preferRelativeResize="0"/>
          <p:nvPr/>
        </p:nvPicPr>
        <p:blipFill rotWithShape="1">
          <a:blip r:embed="rId6">
            <a:alphaModFix/>
          </a:blip>
          <a:srcRect b="3066" l="1488" r="72266" t="79878"/>
          <a:stretch/>
        </p:blipFill>
        <p:spPr>
          <a:xfrm>
            <a:off x="5862763" y="2399825"/>
            <a:ext cx="2399826" cy="8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5"/>
          <p:cNvPicPr preferRelativeResize="0"/>
          <p:nvPr/>
        </p:nvPicPr>
        <p:blipFill rotWithShape="1">
          <a:blip r:embed="rId7">
            <a:alphaModFix/>
          </a:blip>
          <a:srcRect b="4024" l="1497" r="72640" t="76466"/>
          <a:stretch/>
        </p:blipFill>
        <p:spPr>
          <a:xfrm>
            <a:off x="5880300" y="3501500"/>
            <a:ext cx="2364749" cy="10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6. 시연 실행 화면 모음 (관리자 - 펀드상품추가제거)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92" name="Google Shape;292;p26"/>
          <p:cNvPicPr preferRelativeResize="0"/>
          <p:nvPr/>
        </p:nvPicPr>
        <p:blipFill rotWithShape="1">
          <a:blip r:embed="rId3">
            <a:alphaModFix/>
          </a:blip>
          <a:srcRect b="3066" l="1116" r="72791" t="65826"/>
          <a:stretch/>
        </p:blipFill>
        <p:spPr>
          <a:xfrm>
            <a:off x="526275" y="891150"/>
            <a:ext cx="2385802" cy="15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 rotWithShape="1">
          <a:blip r:embed="rId4">
            <a:alphaModFix/>
          </a:blip>
          <a:srcRect b="3070" l="1195" r="78468" t="11393"/>
          <a:stretch/>
        </p:blipFill>
        <p:spPr>
          <a:xfrm>
            <a:off x="3101525" y="891150"/>
            <a:ext cx="1859523" cy="414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 rotWithShape="1">
          <a:blip r:embed="rId5">
            <a:alphaModFix/>
          </a:blip>
          <a:srcRect b="3340" l="1418" r="72486" t="75922"/>
          <a:stretch/>
        </p:blipFill>
        <p:spPr>
          <a:xfrm>
            <a:off x="526275" y="2708550"/>
            <a:ext cx="2385802" cy="10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6"/>
          <p:cNvPicPr preferRelativeResize="0"/>
          <p:nvPr/>
        </p:nvPicPr>
        <p:blipFill rotWithShape="1">
          <a:blip r:embed="rId6">
            <a:alphaModFix/>
          </a:blip>
          <a:srcRect b="2795" l="1351" r="72557" t="79878"/>
          <a:stretch/>
        </p:blipFill>
        <p:spPr>
          <a:xfrm>
            <a:off x="5887300" y="891150"/>
            <a:ext cx="2385802" cy="8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6"/>
          <p:cNvPicPr preferRelativeResize="0"/>
          <p:nvPr/>
        </p:nvPicPr>
        <p:blipFill rotWithShape="1">
          <a:blip r:embed="rId7">
            <a:alphaModFix/>
          </a:blip>
          <a:srcRect b="4158" l="1273" r="71331" t="75786"/>
          <a:stretch/>
        </p:blipFill>
        <p:spPr>
          <a:xfrm>
            <a:off x="5887300" y="1957750"/>
            <a:ext cx="2385802" cy="103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6. 시연 실행 화면 모음 (관리자 - 연이자율수정)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02" name="Google Shape;302;p27"/>
          <p:cNvPicPr preferRelativeResize="0"/>
          <p:nvPr/>
        </p:nvPicPr>
        <p:blipFill rotWithShape="1">
          <a:blip r:embed="rId3">
            <a:alphaModFix/>
          </a:blip>
          <a:srcRect b="2796" l="1350" r="71791" t="67733"/>
          <a:stretch/>
        </p:blipFill>
        <p:spPr>
          <a:xfrm>
            <a:off x="1508675" y="1312175"/>
            <a:ext cx="2455951" cy="151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 rotWithShape="1">
          <a:blip r:embed="rId4">
            <a:alphaModFix/>
          </a:blip>
          <a:srcRect b="2654" l="1117" r="81693" t="11396"/>
          <a:stretch/>
        </p:blipFill>
        <p:spPr>
          <a:xfrm>
            <a:off x="5227700" y="606975"/>
            <a:ext cx="1571825" cy="442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6. 시연 실행 화면 모음 (관리자 - 회원정보 조회)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09" name="Google Shape;309;p28"/>
          <p:cNvPicPr preferRelativeResize="0"/>
          <p:nvPr/>
        </p:nvPicPr>
        <p:blipFill rotWithShape="1">
          <a:blip r:embed="rId3">
            <a:alphaModFix/>
          </a:blip>
          <a:srcRect b="2391" l="1194" r="57904" t="11252"/>
          <a:stretch/>
        </p:blipFill>
        <p:spPr>
          <a:xfrm>
            <a:off x="715725" y="891175"/>
            <a:ext cx="3231949" cy="383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8"/>
          <p:cNvPicPr preferRelativeResize="0"/>
          <p:nvPr/>
        </p:nvPicPr>
        <p:blipFill rotWithShape="1">
          <a:blip r:embed="rId4">
            <a:alphaModFix/>
          </a:blip>
          <a:srcRect b="4164" l="1495" r="57754" t="11525"/>
          <a:stretch/>
        </p:blipFill>
        <p:spPr>
          <a:xfrm>
            <a:off x="4673350" y="891175"/>
            <a:ext cx="3297966" cy="383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6. 시연 실행 화면 모음 (관리자 - 회원정보 찾기)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16" name="Google Shape;316;p29"/>
          <p:cNvPicPr preferRelativeResize="0"/>
          <p:nvPr/>
        </p:nvPicPr>
        <p:blipFill rotWithShape="1">
          <a:blip r:embed="rId3">
            <a:alphaModFix/>
          </a:blip>
          <a:srcRect b="2796" l="1273" r="72405" t="78362"/>
          <a:stretch/>
        </p:blipFill>
        <p:spPr>
          <a:xfrm>
            <a:off x="1557800" y="1269400"/>
            <a:ext cx="2406851" cy="96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9"/>
          <p:cNvPicPr preferRelativeResize="0"/>
          <p:nvPr/>
        </p:nvPicPr>
        <p:blipFill rotWithShape="1">
          <a:blip r:embed="rId4">
            <a:alphaModFix/>
          </a:blip>
          <a:srcRect b="2659" l="1353" r="63501" t="12073"/>
          <a:stretch/>
        </p:blipFill>
        <p:spPr>
          <a:xfrm>
            <a:off x="4694375" y="1269400"/>
            <a:ext cx="2664105" cy="363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800000" y="13061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7719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개발환경</a:t>
            </a:r>
            <a:endParaRPr/>
          </a:p>
        </p:txBody>
      </p:sp>
      <p:graphicFrame>
        <p:nvGraphicFramePr>
          <p:cNvPr id="99" name="Google Shape;99;p3"/>
          <p:cNvGraphicFramePr/>
          <p:nvPr/>
        </p:nvGraphicFramePr>
        <p:xfrm>
          <a:off x="1989500" y="196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{C73B1935-AC07-4C6C-93A4-54F0BA388928}</a:tableStyleId>
              </a:tblPr>
              <a:tblGrid>
                <a:gridCol w="1165150"/>
                <a:gridCol w="4084500"/>
              </a:tblGrid>
              <a:tr h="478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chemeClr val="dk2"/>
                          </a:solidFill>
                        </a:rPr>
                        <a:t>개발기간 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chemeClr val="dk2"/>
                          </a:solidFill>
                        </a:rPr>
                        <a:t>2021.10.21 - 2021.11.04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891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chemeClr val="dk2"/>
                          </a:solidFill>
                        </a:rPr>
                        <a:t>개발 플랫폼</a:t>
                      </a:r>
                      <a:endParaRPr sz="11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chemeClr val="dk2"/>
                          </a:solidFill>
                        </a:rPr>
                        <a:t>Windows 10 x64 </a:t>
                      </a:r>
                      <a:endParaRPr sz="1500" u="none" cap="none" strike="noStrike">
                        <a:solidFill>
                          <a:schemeClr val="dk2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chemeClr val="dk2"/>
                          </a:solidFill>
                        </a:rPr>
                        <a:t>Mac</a:t>
                      </a:r>
                      <a:endParaRPr sz="15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78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chemeClr val="dk2"/>
                          </a:solidFill>
                        </a:rPr>
                        <a:t>개발 도구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44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chemeClr val="dk2"/>
                          </a:solidFill>
                        </a:rPr>
                        <a:t>개발 언어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7375" y="3845000"/>
            <a:ext cx="727200" cy="3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9299" y="3388350"/>
            <a:ext cx="110962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9883" y="2791425"/>
            <a:ext cx="386550" cy="4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76375" y="2526200"/>
            <a:ext cx="326925" cy="26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6. 시연 실행 화면 모음 (관리자 - 회원정보 수정)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23" name="Google Shape;323;p30"/>
          <p:cNvPicPr preferRelativeResize="0"/>
          <p:nvPr/>
        </p:nvPicPr>
        <p:blipFill rotWithShape="1">
          <a:blip r:embed="rId3">
            <a:alphaModFix/>
          </a:blip>
          <a:srcRect b="3002" l="1419" r="72717" t="64254"/>
          <a:stretch/>
        </p:blipFill>
        <p:spPr>
          <a:xfrm>
            <a:off x="3227825" y="1908625"/>
            <a:ext cx="2364749" cy="16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2. 개요 &amp; 목적</a:t>
            </a:r>
            <a:endParaRPr/>
          </a:p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658675" y="1900375"/>
            <a:ext cx="85206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개요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은행에 가입하여 예금하고 적금/펀드상품 가입 및 기타 추가업무를 할 수 있는 프로그램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본 프로그램을 이용하여 은행 관리자로서 회원관리, 은행상품관리를 수행할 수 있는 프로그램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 txBox="1"/>
          <p:nvPr>
            <p:ph idx="1" type="body"/>
          </p:nvPr>
        </p:nvSpPr>
        <p:spPr>
          <a:xfrm>
            <a:off x="658675" y="3246675"/>
            <a:ext cx="85206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9559"/>
              <a:buNone/>
            </a:pPr>
            <a:r>
              <a:rPr lang="ko" sz="5223"/>
              <a:t>목적</a:t>
            </a:r>
            <a:endParaRPr sz="5223"/>
          </a:p>
          <a:p>
            <a:pPr indent="-311563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ko" sz="5223"/>
              <a:t>직관적인 유저인터페이스를 통해 높은 퀄리티의 서비스를 제공한다.</a:t>
            </a:r>
            <a:endParaRPr sz="5223"/>
          </a:p>
          <a:p>
            <a:pPr indent="-31156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 sz="5223"/>
              <a:t>은행 어플리케이션을 벤치마크하여 고객 관점에서 예금,</a:t>
            </a:r>
            <a:br>
              <a:rPr lang="ko" sz="5223"/>
            </a:br>
            <a:r>
              <a:rPr lang="ko" sz="5223"/>
              <a:t> 은행상품 및 각종 업무를 통합적으로 이용할 수 있는 프로그램을 개발한다.</a:t>
            </a:r>
            <a:endParaRPr sz="5223"/>
          </a:p>
          <a:p>
            <a:pPr indent="-30520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2341"/>
              <a:buChar char="-"/>
            </a:pPr>
            <a:r>
              <a:rPr lang="ko" sz="5223"/>
              <a:t>관리자의 관점에서 회원과 은행상품 조회, 각종 수정 업무를 용이하게 수행할 수 있는 프로그램을 개발한다</a:t>
            </a:r>
            <a:r>
              <a:rPr lang="ko" sz="4823"/>
              <a:t>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3. 담당 업무</a:t>
            </a:r>
            <a:endParaRPr/>
          </a:p>
        </p:txBody>
      </p:sp>
      <p:graphicFrame>
        <p:nvGraphicFramePr>
          <p:cNvPr id="116" name="Google Shape;116;p5"/>
          <p:cNvGraphicFramePr/>
          <p:nvPr/>
        </p:nvGraphicFramePr>
        <p:xfrm>
          <a:off x="1531663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{C73B1935-AC07-4C6C-93A4-54F0BA388928}</a:tableStyleId>
              </a:tblPr>
              <a:tblGrid>
                <a:gridCol w="910900"/>
                <a:gridCol w="52685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 u="none" cap="none" strike="noStrike">
                          <a:solidFill>
                            <a:schemeClr val="dk2"/>
                          </a:solidFill>
                        </a:rPr>
                        <a:t>김혜림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dk2"/>
                          </a:solidFill>
                        </a:rPr>
                        <a:t>[메인화면]</a:t>
                      </a:r>
                      <a:r>
                        <a:rPr lang="ko" sz="1200" u="none" cap="none" strike="noStrike">
                          <a:solidFill>
                            <a:schemeClr val="dk2"/>
                          </a:solidFill>
                        </a:rPr>
                        <a:t> 메인화면, </a:t>
                      </a:r>
                      <a:r>
                        <a:rPr b="1" lang="ko" sz="1200" u="none" cap="none" strike="noStrike">
                          <a:solidFill>
                            <a:schemeClr val="dk2"/>
                          </a:solidFill>
                        </a:rPr>
                        <a:t>[로그인]</a:t>
                      </a:r>
                      <a:r>
                        <a:rPr lang="ko" sz="1200" u="none" cap="none" strike="noStrike">
                          <a:solidFill>
                            <a:schemeClr val="dk2"/>
                          </a:solidFill>
                        </a:rPr>
                        <a:t> 회원가입, 회원로그인, 아이디찾기, 비밀번호 찾기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 u="none" cap="none" strike="noStrike">
                          <a:solidFill>
                            <a:schemeClr val="dk2"/>
                          </a:solidFill>
                        </a:rPr>
                        <a:t>김기현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dk2"/>
                          </a:solidFill>
                        </a:rPr>
                        <a:t>[은행상품]</a:t>
                      </a:r>
                      <a:r>
                        <a:rPr lang="ko" sz="1200" u="none" cap="none" strike="noStrike">
                          <a:solidFill>
                            <a:schemeClr val="dk2"/>
                          </a:solidFill>
                        </a:rPr>
                        <a:t> 펀드가입, 대출, 나의 은행상품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 u="none" cap="none" strike="noStrike">
                          <a:solidFill>
                            <a:schemeClr val="dk2"/>
                          </a:solidFill>
                        </a:rPr>
                        <a:t>송성현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dk2"/>
                          </a:solidFill>
                        </a:rPr>
                        <a:t>[추가업무]</a:t>
                      </a:r>
                      <a:r>
                        <a:rPr lang="ko" sz="1200" u="none" cap="none" strike="noStrike">
                          <a:solidFill>
                            <a:schemeClr val="dk2"/>
                          </a:solidFill>
                        </a:rPr>
                        <a:t> 임금계산기, 주휴수당 계산기, 퇴직금 계산기, 신용등급 조회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 u="none" cap="none" strike="noStrike">
                          <a:solidFill>
                            <a:schemeClr val="dk2"/>
                          </a:solidFill>
                        </a:rPr>
                        <a:t>강규준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dk2"/>
                          </a:solidFill>
                        </a:rPr>
                        <a:t>[예금]</a:t>
                      </a:r>
                      <a:r>
                        <a:rPr lang="ko" sz="1200" u="none" cap="none" strike="noStrike">
                          <a:solidFill>
                            <a:schemeClr val="dk2"/>
                          </a:solidFill>
                        </a:rPr>
                        <a:t> 계좌해지, </a:t>
                      </a:r>
                      <a:r>
                        <a:rPr b="1" lang="ko" sz="1200" u="none" cap="none" strike="noStrike">
                          <a:solidFill>
                            <a:schemeClr val="dk2"/>
                          </a:solidFill>
                        </a:rPr>
                        <a:t>[은행상품]</a:t>
                      </a:r>
                      <a:r>
                        <a:rPr lang="ko" sz="1200" u="none" cap="none" strike="noStrike">
                          <a:solidFill>
                            <a:schemeClr val="dk2"/>
                          </a:solidFill>
                        </a:rPr>
                        <a:t> 적금가입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 u="none" cap="none" strike="noStrike">
                          <a:solidFill>
                            <a:schemeClr val="dk2"/>
                          </a:solidFill>
                        </a:rPr>
                        <a:t>윤한빈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dk2"/>
                          </a:solidFill>
                        </a:rPr>
                        <a:t>[관리자]</a:t>
                      </a:r>
                      <a:r>
                        <a:rPr lang="ko" sz="1200" u="none" cap="none" strike="noStrike">
                          <a:solidFill>
                            <a:schemeClr val="dk2"/>
                          </a:solidFill>
                        </a:rPr>
                        <a:t> 관리자 로그인, 상품 추가 삭제, 상품 연이율 수정, 회원정보 조회/수정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 u="none" cap="none" strike="noStrike">
                          <a:solidFill>
                            <a:schemeClr val="dk2"/>
                          </a:solidFill>
                        </a:rPr>
                        <a:t>이혜인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" sz="1200" u="none" cap="none" strike="noStrike">
                          <a:solidFill>
                            <a:schemeClr val="dk2"/>
                          </a:solidFill>
                        </a:rPr>
                        <a:t>[예금]</a:t>
                      </a:r>
                      <a:r>
                        <a:rPr lang="ko" sz="1200" u="none" cap="none" strike="noStrike">
                          <a:solidFill>
                            <a:schemeClr val="dk2"/>
                          </a:solidFill>
                        </a:rPr>
                        <a:t> 계좌조회, 계좌개설, 계좌이체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4. 데이터 설계</a:t>
            </a:r>
            <a:endParaRPr/>
          </a:p>
        </p:txBody>
      </p:sp>
      <p:pic>
        <p:nvPicPr>
          <p:cNvPr id="122" name="Google Shape;122;p6"/>
          <p:cNvPicPr preferRelativeResize="0"/>
          <p:nvPr/>
        </p:nvPicPr>
        <p:blipFill rotWithShape="1">
          <a:blip r:embed="rId3">
            <a:alphaModFix/>
          </a:blip>
          <a:srcRect b="0" l="0" r="2055" t="0"/>
          <a:stretch/>
        </p:blipFill>
        <p:spPr>
          <a:xfrm>
            <a:off x="1666775" y="2398625"/>
            <a:ext cx="1806650" cy="15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6"/>
          <p:cNvPicPr preferRelativeResize="0"/>
          <p:nvPr/>
        </p:nvPicPr>
        <p:blipFill rotWithShape="1">
          <a:blip r:embed="rId4">
            <a:alphaModFix/>
          </a:blip>
          <a:srcRect b="0" l="22767" r="0" t="0"/>
          <a:stretch/>
        </p:blipFill>
        <p:spPr>
          <a:xfrm>
            <a:off x="2071650" y="3954375"/>
            <a:ext cx="1373500" cy="9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11225" y="3119001"/>
            <a:ext cx="2579700" cy="12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/>
          <p:nvPr>
            <p:ph idx="1" type="body"/>
          </p:nvPr>
        </p:nvSpPr>
        <p:spPr>
          <a:xfrm>
            <a:off x="1130300" y="1853850"/>
            <a:ext cx="4010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데이터 순서도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ko" sz="1100"/>
              <a:t>시작화면 -&gt; 로그인  /  관리자 로그인시 사용가능한 기능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000"/>
          </a:p>
        </p:txBody>
      </p:sp>
      <p:sp>
        <p:nvSpPr>
          <p:cNvPr id="126" name="Google Shape;126;p6"/>
          <p:cNvSpPr/>
          <p:nvPr/>
        </p:nvSpPr>
        <p:spPr>
          <a:xfrm>
            <a:off x="2554850" y="4715425"/>
            <a:ext cx="407100" cy="37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4657350" y="2884575"/>
            <a:ext cx="407100" cy="115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4. 데이터 설계</a:t>
            </a:r>
            <a:endParaRPr/>
          </a:p>
        </p:txBody>
      </p:sp>
      <p:pic>
        <p:nvPicPr>
          <p:cNvPr id="133" name="Google Shape;133;p7"/>
          <p:cNvPicPr preferRelativeResize="0"/>
          <p:nvPr/>
        </p:nvPicPr>
        <p:blipFill rotWithShape="1">
          <a:blip r:embed="rId3">
            <a:alphaModFix/>
          </a:blip>
          <a:srcRect b="0" l="8800" r="0" t="0"/>
          <a:stretch/>
        </p:blipFill>
        <p:spPr>
          <a:xfrm>
            <a:off x="6539900" y="2982250"/>
            <a:ext cx="2352550" cy="17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7"/>
          <p:cNvPicPr preferRelativeResize="0"/>
          <p:nvPr/>
        </p:nvPicPr>
        <p:blipFill rotWithShape="1">
          <a:blip r:embed="rId4">
            <a:alphaModFix/>
          </a:blip>
          <a:srcRect b="0" l="3035" r="0" t="0"/>
          <a:stretch/>
        </p:blipFill>
        <p:spPr>
          <a:xfrm>
            <a:off x="6430525" y="886675"/>
            <a:ext cx="2276675" cy="16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7"/>
          <p:cNvPicPr preferRelativeResize="0"/>
          <p:nvPr/>
        </p:nvPicPr>
        <p:blipFill rotWithShape="1">
          <a:blip r:embed="rId5">
            <a:alphaModFix/>
          </a:blip>
          <a:srcRect b="0" l="17714" r="0" t="0"/>
          <a:stretch/>
        </p:blipFill>
        <p:spPr>
          <a:xfrm>
            <a:off x="4571988" y="995125"/>
            <a:ext cx="1373500" cy="13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 txBox="1"/>
          <p:nvPr>
            <p:ph idx="1" type="body"/>
          </p:nvPr>
        </p:nvSpPr>
        <p:spPr>
          <a:xfrm>
            <a:off x="1130300" y="1853850"/>
            <a:ext cx="4010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데이터 순서도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ko" sz="1100"/>
              <a:t>회원 로그인시 사용할 수 있는 기능의 순서도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000"/>
          </a:p>
        </p:txBody>
      </p:sp>
      <p:sp>
        <p:nvSpPr>
          <p:cNvPr id="137" name="Google Shape;137;p7"/>
          <p:cNvSpPr/>
          <p:nvPr/>
        </p:nvSpPr>
        <p:spPr>
          <a:xfrm>
            <a:off x="8673075" y="886675"/>
            <a:ext cx="407100" cy="115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8673075" y="2435475"/>
            <a:ext cx="407100" cy="115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4. 데이터 설계</a:t>
            </a:r>
            <a:endParaRPr/>
          </a:p>
        </p:txBody>
      </p:sp>
      <p:sp>
        <p:nvSpPr>
          <p:cNvPr id="144" name="Google Shape;144;p8"/>
          <p:cNvSpPr txBox="1"/>
          <p:nvPr>
            <p:ph idx="1" type="body"/>
          </p:nvPr>
        </p:nvSpPr>
        <p:spPr>
          <a:xfrm>
            <a:off x="1041450" y="1930300"/>
            <a:ext cx="4010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/>
              <a:t>데이터 분석 및 자료형 설정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45" name="Google Shape;1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8288" y="631625"/>
            <a:ext cx="1503725" cy="5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8250" y="631625"/>
            <a:ext cx="1366625" cy="113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8250" y="4209850"/>
            <a:ext cx="4142060" cy="76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28300" y="1930300"/>
            <a:ext cx="1570441" cy="6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28300" y="3095800"/>
            <a:ext cx="1988206" cy="85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38238" y="3095800"/>
            <a:ext cx="1711050" cy="6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9">
            <a:alphaModFix/>
          </a:blip>
          <a:srcRect b="0" l="0" r="4251" t="0"/>
          <a:stretch/>
        </p:blipFill>
        <p:spPr>
          <a:xfrm>
            <a:off x="4638251" y="1930300"/>
            <a:ext cx="1503725" cy="10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/>
          <p:nvPr>
            <p:ph type="title"/>
          </p:nvPr>
        </p:nvSpPr>
        <p:spPr>
          <a:xfrm>
            <a:off x="436025" y="527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4. 데이터 설계</a:t>
            </a:r>
            <a:endParaRPr/>
          </a:p>
        </p:txBody>
      </p:sp>
      <p:pic>
        <p:nvPicPr>
          <p:cNvPr id="157" name="Google Shape;15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025" y="1034825"/>
            <a:ext cx="2534814" cy="373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7925" y="1034825"/>
            <a:ext cx="1262550" cy="22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7525" y="1019137"/>
            <a:ext cx="1675524" cy="22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21025" y="1019113"/>
            <a:ext cx="1492775" cy="36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89997" y="1045313"/>
            <a:ext cx="944525" cy="35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